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13" r:id="rId1"/>
  </p:sldMasterIdLst>
  <p:notesMasterIdLst>
    <p:notesMasterId r:id="rId13"/>
  </p:notes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7" r:id="rId10"/>
    <p:sldId id="265" r:id="rId11"/>
    <p:sldId id="264" r:id="rId12"/>
  </p:sldIdLst>
  <p:sldSz cx="12192000" cy="6858000"/>
  <p:notesSz cx="6858000" cy="9144000"/>
  <p:defaultTextStyle>
    <a:defPPr>
      <a:defRPr lang="en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84188"/>
  </p:normalViewPr>
  <p:slideViewPr>
    <p:cSldViewPr snapToGrid="0">
      <p:cViewPr varScale="1">
        <p:scale>
          <a:sx n="102" d="100"/>
          <a:sy n="102" d="100"/>
        </p:scale>
        <p:origin x="11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H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29EDE9-D50D-0449-A8F0-68A9DD7736F9}" type="datetimeFigureOut">
              <a:rPr lang="en-HU" smtClean="0"/>
              <a:t>2024. 02. 15.</a:t>
            </a:fld>
            <a:endParaRPr lang="en-H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H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A26FEF1-C5DE-9D45-959E-A5E6B57B8DF9}" type="slidenum">
              <a:rPr lang="en-HU" smtClean="0"/>
              <a:t>‹#›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5670122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HU" dirty="0"/>
              <a:t>(piac, pénzügy, döntéstámogatás)</a:t>
            </a:r>
          </a:p>
          <a:p>
            <a:endParaRPr lang="en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6FEF1-C5DE-9D45-959E-A5E6B57B8DF9}" type="slidenum">
              <a:rPr lang="en-HU" smtClean="0"/>
              <a:t>4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4006922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M</a:t>
            </a:r>
            <a:r>
              <a:rPr lang="en-HU" dirty="0"/>
              <a:t>imicking, act like a human, döntés hozás, complex if hálót is hívhatjuk már ennek</a:t>
            </a:r>
          </a:p>
          <a:p>
            <a:endParaRPr lang="en-HU" dirty="0"/>
          </a:p>
          <a:p>
            <a:r>
              <a:rPr lang="en-HU" dirty="0"/>
              <a:t>Olyan technika amivel már tanul</a:t>
            </a:r>
          </a:p>
          <a:p>
            <a:endParaRPr lang="en-HU" dirty="0"/>
          </a:p>
          <a:p>
            <a:r>
              <a:rPr lang="en-HU" dirty="0"/>
              <a:t>Neurális hálózatok segítségével (mélyek), sok adaton</a:t>
            </a:r>
          </a:p>
          <a:p>
            <a:endParaRPr lang="en-HU" dirty="0"/>
          </a:p>
          <a:p>
            <a:endParaRPr lang="en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6FEF1-C5DE-9D45-959E-A5E6B57B8DF9}" type="slidenum">
              <a:rPr lang="en-HU" smtClean="0"/>
              <a:t>5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1517745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. . .may take up to 60% of efforts!</a:t>
            </a:r>
            <a:endParaRPr lang="en-GB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Integration of data</a:t>
            </a:r>
            <a:endParaRPr lang="en-GB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Eliminate noise, inconsistencies</a:t>
            </a:r>
            <a:endParaRPr lang="en-GB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Eliminate missing values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i="1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Selection</a:t>
            </a:r>
            <a:endParaRPr lang="en-GB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Select the relevant attributes</a:t>
            </a:r>
            <a:endParaRPr lang="en-GB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effectLst/>
              <a:latin typeface="Helvetica" pitchFamily="2" charset="0"/>
            </a:endParaRPr>
          </a:p>
          <a:p>
            <a:endParaRPr lang="en-HU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Normalization</a:t>
            </a:r>
            <a:endParaRPr lang="en-GB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Discretization</a:t>
            </a:r>
            <a:endParaRPr lang="en-GB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Aggregation</a:t>
            </a:r>
            <a:endParaRPr lang="en-GB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Dimensionality Reduction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i="1" dirty="0">
              <a:effectLst/>
              <a:latin typeface="Helvetica" pitchFamily="2" charset="0"/>
            </a:endParaRPr>
          </a:p>
          <a:p>
            <a:r>
              <a:rPr lang="en-GB" i="1" dirty="0">
                <a:effectLst/>
                <a:latin typeface="Helvetica" pitchFamily="2" charset="0"/>
              </a:rPr>
              <a:t>Clustering</a:t>
            </a:r>
            <a:endParaRPr lang="en-GB" dirty="0">
              <a:effectLst/>
              <a:latin typeface="Helvetica" pitchFamily="2" charset="0"/>
            </a:endParaRPr>
          </a:p>
          <a:p>
            <a:r>
              <a:rPr lang="en-GB" i="1" dirty="0">
                <a:effectLst/>
                <a:latin typeface="Helvetica" pitchFamily="2" charset="0"/>
              </a:rPr>
              <a:t>Classification</a:t>
            </a:r>
            <a:endParaRPr lang="en-GB" dirty="0">
              <a:effectLst/>
              <a:latin typeface="Helvetica" pitchFamily="2" charset="0"/>
            </a:endParaRPr>
          </a:p>
          <a:p>
            <a:r>
              <a:rPr lang="en-GB" i="1" dirty="0">
                <a:effectLst/>
                <a:latin typeface="Helvetica" pitchFamily="2" charset="0"/>
              </a:rPr>
              <a:t>Frequent Patterns</a:t>
            </a:r>
            <a:endParaRPr lang="en-GB" dirty="0">
              <a:effectLst/>
              <a:latin typeface="Helvetica" pitchFamily="2" charset="0"/>
            </a:endParaRPr>
          </a:p>
          <a:p>
            <a:r>
              <a:rPr lang="en-GB" i="1" dirty="0">
                <a:effectLst/>
                <a:latin typeface="Helvetica" pitchFamily="2" charset="0"/>
              </a:rPr>
              <a:t>Outlier Detection</a:t>
            </a:r>
          </a:p>
          <a:p>
            <a:endParaRPr lang="en-GB" i="1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i="1" dirty="0">
                <a:effectLst/>
                <a:latin typeface="Helvetica" pitchFamily="2" charset="0"/>
              </a:rPr>
              <a:t>Visualization, representation of patterns</a:t>
            </a:r>
            <a:endParaRPr lang="en-GB" dirty="0">
              <a:effectLst/>
              <a:latin typeface="Helvetica" pitchFamily="2" charset="0"/>
            </a:endParaRPr>
          </a:p>
          <a:p>
            <a:endParaRPr lang="en-GB" dirty="0">
              <a:effectLst/>
              <a:latin typeface="Helvetica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dirty="0">
              <a:effectLst/>
              <a:latin typeface="Helvetica" pitchFamily="2" charset="0"/>
            </a:endParaRPr>
          </a:p>
          <a:p>
            <a:endParaRPr lang="en-H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A26FEF1-C5DE-9D45-959E-A5E6B57B8DF9}" type="slidenum">
              <a:rPr lang="en-HU" smtClean="0"/>
              <a:t>6</a:t>
            </a:fld>
            <a:endParaRPr lang="en-HU"/>
          </a:p>
        </p:txBody>
      </p:sp>
    </p:spTree>
    <p:extLst>
      <p:ext uri="{BB962C8B-B14F-4D97-AF65-F5344CB8AC3E}">
        <p14:creationId xmlns:p14="http://schemas.microsoft.com/office/powerpoint/2010/main" val="9442480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5EF58D-B62B-40BB-83AA-9D07CFC4ED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557783"/>
            <a:ext cx="10969752" cy="313080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AC06D3-F571-4213-A2A4-6A1915120C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2648" y="3902206"/>
            <a:ext cx="10969752" cy="2240529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10580-AD31-4B8F-8448-55A666AC1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C5A860-F335-4252-AA00-24FB67ED2982}" type="datetime1">
              <a:rPr lang="en-US" smtClean="0"/>
              <a:t>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EC99C8-515A-4FEA-9CD2-6D0BF46CF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2AF1B-1868-4C05-B6C3-9EBF29A50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219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170B0-C1C5-4976-80E8-6B4F90EB36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7593EE-493E-4BCE-8992-24CA63E1E0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80919F-FDDD-42FB-8422-A0665D558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AB1048-0047-48CA-88BA-D69B470942CF}" type="datetime1">
              <a:rPr lang="en-US" smtClean="0"/>
              <a:t>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16D38A-35F8-4667-A1F4-49644471E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CC230-78B7-487B-9C95-CB00868F6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883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4CB826-D9AA-4689-B8C0-38D999F0D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57784"/>
            <a:ext cx="2854452" cy="564342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1F1CDD-16FB-45E0-9887-24374C56764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12648" y="557784"/>
            <a:ext cx="7734300" cy="564342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846397-BBD2-4426-B1F5-FD6EA3CDC8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83879-648C-49A9-81A2-0EF5946532D0}" type="datetime1">
              <a:rPr lang="en-US" smtClean="0"/>
              <a:t>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B91E4-73D0-4ACD-8F54-00EE6FB1D6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B28C61-59FE-44D6-A7D6-AAD292232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15340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6D384-B2C5-42A4-9774-A931C39BA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8D736C-5FCC-43BC-B824-A90F2CC5D1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4A3A50-B922-45BE-945D-7ED3EBD83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4BC802-30E3-4658-9CCA-F873646FEC67}" type="datetime1">
              <a:rPr lang="en-US" smtClean="0"/>
              <a:t>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241F78-20DE-4D53-BB25-79E5C4E1A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643084-C669-4FDF-87D4-F22D36BB82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6C559-800C-489A-9174-7901F92B0D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557784"/>
            <a:ext cx="10969752" cy="31464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42B5C3-320B-4CFD-B6A7-A28C7E435B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12648" y="3902207"/>
            <a:ext cx="10969752" cy="2187443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FCA372-3F42-4113-A73B-5FDCF93CB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B227A3-19CE-4153-81CE-64EB7AB094B3}" type="datetime1">
              <a:rPr lang="en-US" smtClean="0"/>
              <a:t>2/15/24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DA1197-0C78-4878-B086-5D206EA491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B83D8-FD42-44FF-AA20-944A519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814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D685AA-B5C7-4E3D-85FA-94F3C73E5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3AFEEA-6F3F-4630-A950-61C05D2FAF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36817-B869-4D19-9EE8-A3166B0E15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2" y="2081369"/>
            <a:ext cx="5410200" cy="40955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074146-2374-4321-AEBB-3E9B09D77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19A100-10F6-477E-8847-29D479EF1C92}" type="datetime1">
              <a:rPr lang="en-US" smtClean="0"/>
              <a:t>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42337B-B902-4DC2-BB94-02B8A7549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4AD585-B83C-4ECF-AF42-8DDF6996B7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17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A9ADB-3495-481F-BB4E-9C7128B17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5125"/>
            <a:ext cx="10745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D6FF4C-26CB-4281-A2F7-6CBE45186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95096"/>
            <a:ext cx="5387975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2E72A9-F222-45B4-9355-C04C058641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842211"/>
            <a:ext cx="5387975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699F6E-77AD-4EBC-BAF9-5A43CDEC41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67890" y="1895096"/>
            <a:ext cx="5414510" cy="823912"/>
          </a:xfrm>
        </p:spPr>
        <p:txBody>
          <a:bodyPr anchor="b"/>
          <a:lstStyle>
            <a:lvl1pPr marL="0" indent="0">
              <a:buNone/>
              <a:defRPr sz="2400" b="0" i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F77677-7169-4591-B047-0678815F48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67890" y="2842211"/>
            <a:ext cx="5414510" cy="33474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82A6EB-0285-4FA4-A00C-A7F716084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F128AB-198A-495F-8475-FDB360C9873F}" type="datetime1">
              <a:rPr lang="en-US" smtClean="0"/>
              <a:t>2/15/24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D39526-82B8-402C-8A2B-82EF8F3F3A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5EC9E6-6FF1-4541-9CB1-A2FF9D85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305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70F54-6CED-4251-A0A6-32CCD1213F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72C8E6-49D6-46A5-8DC3-B0D8E683C9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1A235E-F8FD-479F-9FC7-18BE84110877}" type="datetime1">
              <a:rPr lang="en-US" smtClean="0"/>
              <a:t>2/15/24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883CBA-77CD-4490-A5F3-BAA8FC254A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A5FF79-61B6-4693-8547-95B1F2F7A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32082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BDCB94-13E9-41CB-88F0-D30A1791DC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90F09B-68DA-462E-9DB4-4C9ADAB8CBCC}" type="datetime1">
              <a:rPr lang="en-US" smtClean="0"/>
              <a:t>2/15/24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4795A4-736C-426D-8559-5AD589275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2A2ACD-17F3-4C16-8E77-86EC92CCD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087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FCB2E-B68A-48F9-8B20-CDED818FB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020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81C83-64B5-4BFD-A163-75C2EA7F89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457200"/>
            <a:ext cx="5483352" cy="5744003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D44AD-E361-48A3-936D-DDA0D51445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9989"/>
            <a:ext cx="4970822" cy="287121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EED06C-E016-489C-8863-EA1BE998BC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AC4E36-FABE-47EB-AA7F-C19A93824617}" type="datetime1">
              <a:rPr lang="en-US" smtClean="0"/>
              <a:t>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161F0-D253-49A7-9A08-7A0A228146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42C61A-B326-40A7-A286-90D0544BBC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1820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2DF6F-D00F-4CE4-8701-B00627346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9" y="457199"/>
            <a:ext cx="4970822" cy="266748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0FF7AB-F851-4425-8407-996C920E684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457199"/>
            <a:ext cx="5483352" cy="540385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ED6CF5-154F-4615-8CDC-E2BFA61FAB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12649" y="3322708"/>
            <a:ext cx="4970822" cy="25462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5C400-0D13-495F-8C4E-EC3CDF5F22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9CE6B-5DE6-4A2D-B72E-5E8969F9F56F}" type="datetime1">
              <a:rPr lang="en-US" smtClean="0"/>
              <a:t>2/15/24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B290D7-98AC-45E5-A7D6-73520AFC7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294276C-2BD2-4C4F-AC04-DD3D73768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46F3F-274D-499B-ABBE-824EB4ABD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693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42E603F-28B7-4831-BF23-65FBAB13D5FB}"/>
              </a:ext>
            </a:extLst>
          </p:cNvPr>
          <p:cNvSpPr/>
          <p:nvPr/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D39700F-2B10-4402-A7DD-06EE22458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-1" y="232968"/>
            <a:ext cx="9560477" cy="6625032"/>
          </a:xfrm>
          <a:custGeom>
            <a:avLst/>
            <a:gdLst>
              <a:gd name="connsiteX0" fmla="*/ 8831314 w 9263816"/>
              <a:gd name="connsiteY0" fmla="*/ 5943878 h 6858000"/>
              <a:gd name="connsiteX1" fmla="*/ 9179783 w 9263816"/>
              <a:gd name="connsiteY1" fmla="*/ 6086141 h 6858000"/>
              <a:gd name="connsiteX2" fmla="*/ 9260887 w 9263816"/>
              <a:gd name="connsiteY2" fmla="*/ 6279156 h 6858000"/>
              <a:gd name="connsiteX3" fmla="*/ 8925621 w 9263816"/>
              <a:gd name="connsiteY3" fmla="*/ 6708712 h 6858000"/>
              <a:gd name="connsiteX4" fmla="*/ 8496050 w 9263816"/>
              <a:gd name="connsiteY4" fmla="*/ 6373449 h 6858000"/>
              <a:gd name="connsiteX5" fmla="*/ 8831314 w 9263816"/>
              <a:gd name="connsiteY5" fmla="*/ 5943878 h 6858000"/>
              <a:gd name="connsiteX6" fmla="*/ 7397485 w 9263816"/>
              <a:gd name="connsiteY6" fmla="*/ 5931706 h 6858000"/>
              <a:gd name="connsiteX7" fmla="*/ 7917779 w 9263816"/>
              <a:gd name="connsiteY7" fmla="*/ 6191864 h 6858000"/>
              <a:gd name="connsiteX8" fmla="*/ 8013467 w 9263816"/>
              <a:gd name="connsiteY8" fmla="*/ 6375784 h 6858000"/>
              <a:gd name="connsiteX9" fmla="*/ 8021879 w 9263816"/>
              <a:gd name="connsiteY9" fmla="*/ 6753751 h 6858000"/>
              <a:gd name="connsiteX10" fmla="*/ 7981316 w 9263816"/>
              <a:gd name="connsiteY10" fmla="*/ 6858000 h 6858000"/>
              <a:gd name="connsiteX11" fmla="*/ 6819486 w 9263816"/>
              <a:gd name="connsiteY11" fmla="*/ 6858000 h 6858000"/>
              <a:gd name="connsiteX12" fmla="*/ 6785199 w 9263816"/>
              <a:gd name="connsiteY12" fmla="*/ 6781101 h 6858000"/>
              <a:gd name="connsiteX13" fmla="*/ 7196747 w 9263816"/>
              <a:gd name="connsiteY13" fmla="*/ 5964309 h 6858000"/>
              <a:gd name="connsiteX14" fmla="*/ 7397485 w 9263816"/>
              <a:gd name="connsiteY14" fmla="*/ 5931706 h 6858000"/>
              <a:gd name="connsiteX15" fmla="*/ 1505570 w 9263816"/>
              <a:gd name="connsiteY15" fmla="*/ 227178 h 6858000"/>
              <a:gd name="connsiteX16" fmla="*/ 2026489 w 9263816"/>
              <a:gd name="connsiteY16" fmla="*/ 392370 h 6858000"/>
              <a:gd name="connsiteX17" fmla="*/ 2444553 w 9263816"/>
              <a:gd name="connsiteY17" fmla="*/ 1654853 h 6858000"/>
              <a:gd name="connsiteX18" fmla="*/ 3183153 w 9263816"/>
              <a:gd name="connsiteY18" fmla="*/ 2116208 h 6858000"/>
              <a:gd name="connsiteX19" fmla="*/ 4288384 w 9263816"/>
              <a:gd name="connsiteY19" fmla="*/ 1291908 h 6858000"/>
              <a:gd name="connsiteX20" fmla="*/ 5472602 w 9263816"/>
              <a:gd name="connsiteY20" fmla="*/ 1697818 h 6858000"/>
              <a:gd name="connsiteX21" fmla="*/ 5844697 w 9263816"/>
              <a:gd name="connsiteY21" fmla="*/ 3444791 h 6858000"/>
              <a:gd name="connsiteX22" fmla="*/ 6715674 w 9263816"/>
              <a:gd name="connsiteY22" fmla="*/ 4065208 h 6858000"/>
              <a:gd name="connsiteX23" fmla="*/ 8130429 w 9263816"/>
              <a:gd name="connsiteY23" fmla="*/ 4101787 h 6858000"/>
              <a:gd name="connsiteX24" fmla="*/ 8624630 w 9263816"/>
              <a:gd name="connsiteY24" fmla="*/ 4686202 h 6858000"/>
              <a:gd name="connsiteX25" fmla="*/ 8623843 w 9263816"/>
              <a:gd name="connsiteY25" fmla="*/ 4685749 h 6858000"/>
              <a:gd name="connsiteX26" fmla="*/ 8646859 w 9263816"/>
              <a:gd name="connsiteY26" fmla="*/ 4835156 h 6858000"/>
              <a:gd name="connsiteX27" fmla="*/ 8079403 w 9263816"/>
              <a:gd name="connsiteY27" fmla="*/ 5661624 h 6858000"/>
              <a:gd name="connsiteX28" fmla="*/ 6833105 w 9263816"/>
              <a:gd name="connsiteY28" fmla="*/ 5397208 h 6858000"/>
              <a:gd name="connsiteX29" fmla="*/ 5900832 w 9263816"/>
              <a:gd name="connsiteY29" fmla="*/ 5944462 h 6858000"/>
              <a:gd name="connsiteX30" fmla="*/ 6067212 w 9263816"/>
              <a:gd name="connsiteY30" fmla="*/ 6811916 h 6858000"/>
              <a:gd name="connsiteX31" fmla="*/ 6089565 w 9263816"/>
              <a:gd name="connsiteY31" fmla="*/ 6858000 h 6858000"/>
              <a:gd name="connsiteX32" fmla="*/ 0 w 9263816"/>
              <a:gd name="connsiteY32" fmla="*/ 6858000 h 6858000"/>
              <a:gd name="connsiteX33" fmla="*/ 0 w 9263816"/>
              <a:gd name="connsiteY33" fmla="*/ 2181377 h 6858000"/>
              <a:gd name="connsiteX34" fmla="*/ 73069 w 9263816"/>
              <a:gd name="connsiteY34" fmla="*/ 2215839 h 6858000"/>
              <a:gd name="connsiteX35" fmla="*/ 335445 w 9263816"/>
              <a:gd name="connsiteY35" fmla="*/ 2237140 h 6858000"/>
              <a:gd name="connsiteX36" fmla="*/ 752878 w 9263816"/>
              <a:gd name="connsiteY36" fmla="*/ 1445285 h 6858000"/>
              <a:gd name="connsiteX37" fmla="*/ 1202551 w 9263816"/>
              <a:gd name="connsiteY37" fmla="*/ 314229 h 6858000"/>
              <a:gd name="connsiteX38" fmla="*/ 1505570 w 9263816"/>
              <a:gd name="connsiteY38" fmla="*/ 227178 h 6858000"/>
              <a:gd name="connsiteX39" fmla="*/ 3142509 w 9263816"/>
              <a:gd name="connsiteY39" fmla="*/ 68854 h 6858000"/>
              <a:gd name="connsiteX40" fmla="*/ 3490978 w 9263816"/>
              <a:gd name="connsiteY40" fmla="*/ 211117 h 6858000"/>
              <a:gd name="connsiteX41" fmla="*/ 3572083 w 9263816"/>
              <a:gd name="connsiteY41" fmla="*/ 404131 h 6858000"/>
              <a:gd name="connsiteX42" fmla="*/ 3236814 w 9263816"/>
              <a:gd name="connsiteY42" fmla="*/ 833688 h 6858000"/>
              <a:gd name="connsiteX43" fmla="*/ 2807245 w 9263816"/>
              <a:gd name="connsiteY43" fmla="*/ 498425 h 6858000"/>
              <a:gd name="connsiteX44" fmla="*/ 3142509 w 9263816"/>
              <a:gd name="connsiteY44" fmla="*/ 68854 h 6858000"/>
              <a:gd name="connsiteX45" fmla="*/ 0 w 9263816"/>
              <a:gd name="connsiteY45" fmla="*/ 0 h 6858000"/>
              <a:gd name="connsiteX46" fmla="*/ 39858 w 9263816"/>
              <a:gd name="connsiteY46" fmla="*/ 0 h 6858000"/>
              <a:gd name="connsiteX47" fmla="*/ 65022 w 9263816"/>
              <a:gd name="connsiteY47" fmla="*/ 5834 h 6858000"/>
              <a:gd name="connsiteX48" fmla="*/ 389258 w 9263816"/>
              <a:gd name="connsiteY48" fmla="*/ 235630 h 6858000"/>
              <a:gd name="connsiteX49" fmla="*/ 485484 w 9263816"/>
              <a:gd name="connsiteY49" fmla="*/ 420070 h 6858000"/>
              <a:gd name="connsiteX50" fmla="*/ 74229 w 9263816"/>
              <a:gd name="connsiteY50" fmla="*/ 1237955 h 6858000"/>
              <a:gd name="connsiteX51" fmla="*/ 0 w 9263816"/>
              <a:gd name="connsiteY51" fmla="*/ 125447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9263816" h="6858000">
                <a:moveTo>
                  <a:pt x="8831314" y="5943878"/>
                </a:moveTo>
                <a:cubicBezTo>
                  <a:pt x="8964281" y="5927490"/>
                  <a:pt x="9096260" y="5981362"/>
                  <a:pt x="9179783" y="6086141"/>
                </a:cubicBezTo>
                <a:cubicBezTo>
                  <a:pt x="9224074" y="6141769"/>
                  <a:pt x="9252211" y="6208560"/>
                  <a:pt x="9260887" y="6279156"/>
                </a:cubicBezTo>
                <a:cubicBezTo>
                  <a:pt x="9286897" y="6490362"/>
                  <a:pt x="9136845" y="6682672"/>
                  <a:pt x="8925621" y="6708712"/>
                </a:cubicBezTo>
                <a:cubicBezTo>
                  <a:pt x="8714398" y="6734766"/>
                  <a:pt x="8522062" y="6584655"/>
                  <a:pt x="8496050" y="6373449"/>
                </a:cubicBezTo>
                <a:cubicBezTo>
                  <a:pt x="8470038" y="6162229"/>
                  <a:pt x="8620090" y="5969920"/>
                  <a:pt x="8831314" y="5943878"/>
                </a:cubicBezTo>
                <a:close/>
                <a:moveTo>
                  <a:pt x="7397485" y="5931706"/>
                </a:moveTo>
                <a:cubicBezTo>
                  <a:pt x="7598431" y="5931157"/>
                  <a:pt x="7792965" y="6024548"/>
                  <a:pt x="7917779" y="6191864"/>
                </a:cubicBezTo>
                <a:cubicBezTo>
                  <a:pt x="7959204" y="6247714"/>
                  <a:pt x="7991530" y="6309792"/>
                  <a:pt x="8013467" y="6375784"/>
                </a:cubicBezTo>
                <a:cubicBezTo>
                  <a:pt x="8055425" y="6502973"/>
                  <a:pt x="8055748" y="6633888"/>
                  <a:pt x="8021879" y="6753751"/>
                </a:cubicBezTo>
                <a:lnTo>
                  <a:pt x="7981316" y="6858000"/>
                </a:lnTo>
                <a:lnTo>
                  <a:pt x="6819486" y="6858000"/>
                </a:lnTo>
                <a:lnTo>
                  <a:pt x="6785199" y="6781101"/>
                </a:lnTo>
                <a:cubicBezTo>
                  <a:pt x="6673307" y="6441922"/>
                  <a:pt x="6857485" y="6076251"/>
                  <a:pt x="7196747" y="5964309"/>
                </a:cubicBezTo>
                <a:cubicBezTo>
                  <a:pt x="7262809" y="5942509"/>
                  <a:pt x="7330503" y="5931889"/>
                  <a:pt x="7397485" y="5931706"/>
                </a:cubicBezTo>
                <a:close/>
                <a:moveTo>
                  <a:pt x="1505570" y="227178"/>
                </a:moveTo>
                <a:cubicBezTo>
                  <a:pt x="1691018" y="218628"/>
                  <a:pt x="1889853" y="275403"/>
                  <a:pt x="2026489" y="392370"/>
                </a:cubicBezTo>
                <a:cubicBezTo>
                  <a:pt x="2369898" y="685965"/>
                  <a:pt x="2078266" y="1147857"/>
                  <a:pt x="2444553" y="1654853"/>
                </a:cubicBezTo>
                <a:cubicBezTo>
                  <a:pt x="2492906" y="1721679"/>
                  <a:pt x="2800482" y="2144546"/>
                  <a:pt x="3183153" y="2116208"/>
                </a:cubicBezTo>
                <a:cubicBezTo>
                  <a:pt x="3673561" y="2080541"/>
                  <a:pt x="3723222" y="1441614"/>
                  <a:pt x="4288384" y="1291908"/>
                </a:cubicBezTo>
                <a:cubicBezTo>
                  <a:pt x="4689065" y="1185875"/>
                  <a:pt x="5207943" y="1366633"/>
                  <a:pt x="5472602" y="1697818"/>
                </a:cubicBezTo>
                <a:cubicBezTo>
                  <a:pt x="5891294" y="2221754"/>
                  <a:pt x="5408012" y="2790179"/>
                  <a:pt x="5844697" y="3444791"/>
                </a:cubicBezTo>
                <a:cubicBezTo>
                  <a:pt x="6149900" y="3902467"/>
                  <a:pt x="6672672" y="4053594"/>
                  <a:pt x="6715674" y="4065208"/>
                </a:cubicBezTo>
                <a:cubicBezTo>
                  <a:pt x="7326423" y="4232519"/>
                  <a:pt x="7677158" y="3817020"/>
                  <a:pt x="8130429" y="4101787"/>
                </a:cubicBezTo>
                <a:cubicBezTo>
                  <a:pt x="8226340" y="4161985"/>
                  <a:pt x="8536372" y="4356819"/>
                  <a:pt x="8624630" y="4686202"/>
                </a:cubicBezTo>
                <a:lnTo>
                  <a:pt x="8623843" y="4685749"/>
                </a:lnTo>
                <a:cubicBezTo>
                  <a:pt x="8636924" y="4734567"/>
                  <a:pt x="8644635" y="4784678"/>
                  <a:pt x="8646859" y="4835156"/>
                </a:cubicBezTo>
                <a:cubicBezTo>
                  <a:pt x="8662596" y="5196604"/>
                  <a:pt x="8398383" y="5562326"/>
                  <a:pt x="8079403" y="5661624"/>
                </a:cubicBezTo>
                <a:cubicBezTo>
                  <a:pt x="7649807" y="5795217"/>
                  <a:pt x="7430996" y="5350293"/>
                  <a:pt x="6833105" y="5397208"/>
                </a:cubicBezTo>
                <a:cubicBezTo>
                  <a:pt x="6519033" y="5421527"/>
                  <a:pt x="6056658" y="5595550"/>
                  <a:pt x="5900832" y="5944462"/>
                </a:cubicBezTo>
                <a:cubicBezTo>
                  <a:pt x="5770548" y="6236600"/>
                  <a:pt x="5916359" y="6515160"/>
                  <a:pt x="6067212" y="6811916"/>
                </a:cubicBezTo>
                <a:lnTo>
                  <a:pt x="6089565" y="6858000"/>
                </a:lnTo>
                <a:lnTo>
                  <a:pt x="0" y="6858000"/>
                </a:lnTo>
                <a:lnTo>
                  <a:pt x="0" y="2181377"/>
                </a:lnTo>
                <a:lnTo>
                  <a:pt x="73069" y="2215839"/>
                </a:lnTo>
                <a:cubicBezTo>
                  <a:pt x="165116" y="2251829"/>
                  <a:pt x="254486" y="2263171"/>
                  <a:pt x="335445" y="2237140"/>
                </a:cubicBezTo>
                <a:cubicBezTo>
                  <a:pt x="594718" y="2153707"/>
                  <a:pt x="688441" y="1733807"/>
                  <a:pt x="752878" y="1445285"/>
                </a:cubicBezTo>
                <a:cubicBezTo>
                  <a:pt x="925059" y="674068"/>
                  <a:pt x="975076" y="456292"/>
                  <a:pt x="1202551" y="314229"/>
                </a:cubicBezTo>
                <a:cubicBezTo>
                  <a:pt x="1287853" y="260956"/>
                  <a:pt x="1394302" y="232308"/>
                  <a:pt x="1505570" y="227178"/>
                </a:cubicBezTo>
                <a:close/>
                <a:moveTo>
                  <a:pt x="3142509" y="68854"/>
                </a:moveTo>
                <a:cubicBezTo>
                  <a:pt x="3275474" y="52467"/>
                  <a:pt x="3407455" y="106339"/>
                  <a:pt x="3490978" y="211117"/>
                </a:cubicBezTo>
                <a:cubicBezTo>
                  <a:pt x="3535271" y="266744"/>
                  <a:pt x="3563404" y="333535"/>
                  <a:pt x="3572083" y="404131"/>
                </a:cubicBezTo>
                <a:cubicBezTo>
                  <a:pt x="3598092" y="615337"/>
                  <a:pt x="3448040" y="807648"/>
                  <a:pt x="3236814" y="833688"/>
                </a:cubicBezTo>
                <a:cubicBezTo>
                  <a:pt x="3025594" y="859741"/>
                  <a:pt x="2833255" y="709631"/>
                  <a:pt x="2807245" y="498425"/>
                </a:cubicBezTo>
                <a:cubicBezTo>
                  <a:pt x="2781232" y="287207"/>
                  <a:pt x="2931283" y="94896"/>
                  <a:pt x="3142509" y="68854"/>
                </a:cubicBezTo>
                <a:close/>
                <a:moveTo>
                  <a:pt x="0" y="0"/>
                </a:moveTo>
                <a:lnTo>
                  <a:pt x="39858" y="0"/>
                </a:lnTo>
                <a:lnTo>
                  <a:pt x="65022" y="5834"/>
                </a:lnTo>
                <a:cubicBezTo>
                  <a:pt x="191545" y="45606"/>
                  <a:pt x="305874" y="124173"/>
                  <a:pt x="389258" y="235630"/>
                </a:cubicBezTo>
                <a:cubicBezTo>
                  <a:pt x="430983" y="291600"/>
                  <a:pt x="463360" y="353876"/>
                  <a:pt x="485484" y="420070"/>
                </a:cubicBezTo>
                <a:cubicBezTo>
                  <a:pt x="597711" y="759508"/>
                  <a:pt x="413661" y="1125662"/>
                  <a:pt x="74229" y="1237955"/>
                </a:cubicBezTo>
                <a:lnTo>
                  <a:pt x="0" y="1254477"/>
                </a:lnTo>
                <a:close/>
              </a:path>
            </a:pathLst>
          </a:custGeom>
          <a:solidFill>
            <a:schemeClr val="bg1"/>
          </a:solidFill>
          <a:ln w="1270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760C036-BBCE-4F9E-AD56-DD36D4407B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4"/>
            <a:ext cx="109728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3A5D7EC-1E6A-473F-B5A4-18CDFB6CF9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2106204"/>
            <a:ext cx="10972800" cy="4036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9981C7-34D5-49A4-949D-715FD4BD8F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F481A142-DA77-4A5F-AD1F-14E6C18F0F5F}" type="datetime1">
              <a:rPr lang="en-US" smtClean="0"/>
              <a:t>2/15/24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5CE6E-733D-4C60-B40B-C7C10CB5A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en-US" sz="800" kern="1200" cap="all" spc="200" dirty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D80D8B-7909-4114-8EBA-C3086DC62B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34600" y="6356350"/>
            <a:ext cx="1447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en-US" sz="800" kern="1200" cap="all" spc="200" smtClean="0">
                <a:solidFill>
                  <a:schemeClr val="tx1"/>
                </a:solidFill>
                <a:latin typeface="+mn-lt"/>
                <a:ea typeface="+mn-ea"/>
                <a:cs typeface="Segoe UI Semilight" panose="020B0402040204020203" pitchFamily="34" charset="0"/>
              </a:defRPr>
            </a:lvl1pPr>
          </a:lstStyle>
          <a:p>
            <a:fld id="{1F646F3F-274D-499B-ABBE-824EB4ABDC3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9102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15" r:id="rId2"/>
    <p:sldLayoutId id="2147483816" r:id="rId3"/>
    <p:sldLayoutId id="2147483817" r:id="rId4"/>
    <p:sldLayoutId id="2147483818" r:id="rId5"/>
    <p:sldLayoutId id="2147483819" r:id="rId6"/>
    <p:sldLayoutId id="2147483820" r:id="rId7"/>
    <p:sldLayoutId id="2147483821" r:id="rId8"/>
    <p:sldLayoutId id="2147483822" r:id="rId9"/>
    <p:sldLayoutId id="2147483823" r:id="rId10"/>
    <p:sldLayoutId id="2147483824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Clr>
          <a:schemeClr val="accent5"/>
        </a:buClr>
        <a:buFont typeface="Avenir Next LT Pro" panose="020B05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6858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914400" indent="0" algn="l" defTabSz="914400" rtl="0" eaLnBrk="1" latinLnBrk="0" hangingPunct="1">
        <a:lnSpc>
          <a:spcPct val="110000"/>
        </a:lnSpc>
        <a:spcBef>
          <a:spcPts val="500"/>
        </a:spcBef>
        <a:buClr>
          <a:schemeClr val="accent5"/>
        </a:buClr>
        <a:buFont typeface="Avenir Next LT Pro" panose="020B05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8" name="Background Fill">
            <a:extLst>
              <a:ext uri="{FF2B5EF4-FFF2-40B4-BE49-F238E27FC236}">
                <a16:creationId xmlns:a16="http://schemas.microsoft.com/office/drawing/2014/main" id="{6DA65B90-7B06-4499-91BA-CDDD361324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3" name="Picture 3">
            <a:extLst>
              <a:ext uri="{FF2B5EF4-FFF2-40B4-BE49-F238E27FC236}">
                <a16:creationId xmlns:a16="http://schemas.microsoft.com/office/drawing/2014/main" id="{FEC6D30E-4A81-B60F-AF3D-A3AF38687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6317" r="-1" b="8433"/>
          <a:stretch/>
        </p:blipFill>
        <p:spPr>
          <a:xfrm>
            <a:off x="3048" y="10"/>
            <a:ext cx="12188952" cy="6857990"/>
          </a:xfrm>
          <a:prstGeom prst="rect">
            <a:avLst/>
          </a:prstGeom>
        </p:spPr>
      </p:pic>
      <p:sp useBgFill="1">
        <p:nvSpPr>
          <p:cNvPr id="120" name="Freeform: Shape 119">
            <a:extLst>
              <a:ext uri="{FF2B5EF4-FFF2-40B4-BE49-F238E27FC236}">
                <a16:creationId xmlns:a16="http://schemas.microsoft.com/office/drawing/2014/main" id="{389C36E1-2D95-402F-A472-3E6699BE26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835775" cy="6730860"/>
          </a:xfrm>
          <a:custGeom>
            <a:avLst/>
            <a:gdLst>
              <a:gd name="connsiteX0" fmla="*/ 1016151 w 5835775"/>
              <a:gd name="connsiteY0" fmla="*/ 6072484 h 6730860"/>
              <a:gd name="connsiteX1" fmla="*/ 1082018 w 5835775"/>
              <a:gd name="connsiteY1" fmla="*/ 6083111 h 6730860"/>
              <a:gd name="connsiteX2" fmla="*/ 1315484 w 5835775"/>
              <a:gd name="connsiteY2" fmla="*/ 6486206 h 6730860"/>
              <a:gd name="connsiteX3" fmla="*/ 912386 w 5835775"/>
              <a:gd name="connsiteY3" fmla="*/ 6719672 h 6730860"/>
              <a:gd name="connsiteX4" fmla="*/ 678923 w 5835775"/>
              <a:gd name="connsiteY4" fmla="*/ 6316576 h 6730860"/>
              <a:gd name="connsiteX5" fmla="*/ 1016151 w 5835775"/>
              <a:gd name="connsiteY5" fmla="*/ 6072484 h 6730860"/>
              <a:gd name="connsiteX6" fmla="*/ 4968517 w 5835775"/>
              <a:gd name="connsiteY6" fmla="*/ 3411427 h 6730860"/>
              <a:gd name="connsiteX7" fmla="*/ 5079176 w 5835775"/>
              <a:gd name="connsiteY7" fmla="*/ 3429280 h 6730860"/>
              <a:gd name="connsiteX8" fmla="*/ 5471396 w 5835775"/>
              <a:gd name="connsiteY8" fmla="*/ 4106482 h 6730860"/>
              <a:gd name="connsiteX9" fmla="*/ 4794194 w 5835775"/>
              <a:gd name="connsiteY9" fmla="*/ 4498704 h 6730860"/>
              <a:gd name="connsiteX10" fmla="*/ 4401974 w 5835775"/>
              <a:gd name="connsiteY10" fmla="*/ 3821503 h 6730860"/>
              <a:gd name="connsiteX11" fmla="*/ 4968517 w 5835775"/>
              <a:gd name="connsiteY11" fmla="*/ 3411427 h 6730860"/>
              <a:gd name="connsiteX12" fmla="*/ 4362805 w 5835775"/>
              <a:gd name="connsiteY12" fmla="*/ 855055 h 6730860"/>
              <a:gd name="connsiteX13" fmla="*/ 4428674 w 5835775"/>
              <a:gd name="connsiteY13" fmla="*/ 865682 h 6730860"/>
              <a:gd name="connsiteX14" fmla="*/ 4662139 w 5835775"/>
              <a:gd name="connsiteY14" fmla="*/ 1268778 h 6730860"/>
              <a:gd name="connsiteX15" fmla="*/ 4259044 w 5835775"/>
              <a:gd name="connsiteY15" fmla="*/ 1502244 h 6730860"/>
              <a:gd name="connsiteX16" fmla="*/ 4025578 w 5835775"/>
              <a:gd name="connsiteY16" fmla="*/ 1099146 h 6730860"/>
              <a:gd name="connsiteX17" fmla="*/ 4362805 w 5835775"/>
              <a:gd name="connsiteY17" fmla="*/ 855055 h 6730860"/>
              <a:gd name="connsiteX18" fmla="*/ 0 w 5835775"/>
              <a:gd name="connsiteY18" fmla="*/ 0 h 6730860"/>
              <a:gd name="connsiteX19" fmla="*/ 3267758 w 5835775"/>
              <a:gd name="connsiteY19" fmla="*/ 0 h 6730860"/>
              <a:gd name="connsiteX20" fmla="*/ 3305063 w 5835775"/>
              <a:gd name="connsiteY20" fmla="*/ 63726 h 6730860"/>
              <a:gd name="connsiteX21" fmla="*/ 3406985 w 5835775"/>
              <a:gd name="connsiteY21" fmla="*/ 462295 h 6730860"/>
              <a:gd name="connsiteX22" fmla="*/ 2970594 w 5835775"/>
              <a:gd name="connsiteY22" fmla="*/ 1557974 h 6730860"/>
              <a:gd name="connsiteX23" fmla="*/ 3515337 w 5835775"/>
              <a:gd name="connsiteY23" fmla="*/ 2066142 h 6730860"/>
              <a:gd name="connsiteX24" fmla="*/ 4650938 w 5835775"/>
              <a:gd name="connsiteY24" fmla="*/ 2132151 h 6730860"/>
              <a:gd name="connsiteX25" fmla="*/ 4897972 w 5835775"/>
              <a:gd name="connsiteY25" fmla="*/ 2795603 h 6730860"/>
              <a:gd name="connsiteX26" fmla="*/ 4062979 w 5835775"/>
              <a:gd name="connsiteY26" fmla="*/ 3417553 h 6730860"/>
              <a:gd name="connsiteX27" fmla="*/ 3501188 w 5835775"/>
              <a:gd name="connsiteY27" fmla="*/ 3937791 h 6730860"/>
              <a:gd name="connsiteX28" fmla="*/ 4449937 w 5835775"/>
              <a:gd name="connsiteY28" fmla="*/ 4695499 h 6730860"/>
              <a:gd name="connsiteX29" fmla="*/ 5440291 w 5835775"/>
              <a:gd name="connsiteY29" fmla="*/ 4956658 h 6730860"/>
              <a:gd name="connsiteX30" fmla="*/ 5762821 w 5835775"/>
              <a:gd name="connsiteY30" fmla="*/ 6073049 h 6730860"/>
              <a:gd name="connsiteX31" fmla="*/ 4438972 w 5835775"/>
              <a:gd name="connsiteY31" fmla="*/ 6432286 h 6730860"/>
              <a:gd name="connsiteX32" fmla="*/ 3687617 w 5835775"/>
              <a:gd name="connsiteY32" fmla="*/ 5512601 h 6730860"/>
              <a:gd name="connsiteX33" fmla="*/ 3137471 w 5835775"/>
              <a:gd name="connsiteY33" fmla="*/ 5228621 h 6730860"/>
              <a:gd name="connsiteX34" fmla="*/ 2219026 w 5835775"/>
              <a:gd name="connsiteY34" fmla="*/ 6103852 h 6730860"/>
              <a:gd name="connsiteX35" fmla="*/ 962609 w 5835775"/>
              <a:gd name="connsiteY35" fmla="*/ 5594024 h 6730860"/>
              <a:gd name="connsiteX36" fmla="*/ 9468 w 5835775"/>
              <a:gd name="connsiteY36" fmla="*/ 6709780 h 6730860"/>
              <a:gd name="connsiteX37" fmla="*/ 0 w 5835775"/>
              <a:gd name="connsiteY37" fmla="*/ 6715849 h 67308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5835775" h="6730860">
                <a:moveTo>
                  <a:pt x="1016151" y="6072484"/>
                </a:moveTo>
                <a:cubicBezTo>
                  <a:pt x="1037999" y="6073765"/>
                  <a:pt x="1060047" y="6077256"/>
                  <a:pt x="1082018" y="6083111"/>
                </a:cubicBezTo>
                <a:cubicBezTo>
                  <a:pt x="1257801" y="6129954"/>
                  <a:pt x="1362328" y="6310424"/>
                  <a:pt x="1315484" y="6486206"/>
                </a:cubicBezTo>
                <a:cubicBezTo>
                  <a:pt x="1268642" y="6661989"/>
                  <a:pt x="1088168" y="6766515"/>
                  <a:pt x="912386" y="6719672"/>
                </a:cubicBezTo>
                <a:cubicBezTo>
                  <a:pt x="736607" y="6672830"/>
                  <a:pt x="632080" y="6492357"/>
                  <a:pt x="678923" y="6316576"/>
                </a:cubicBezTo>
                <a:cubicBezTo>
                  <a:pt x="719910" y="6162766"/>
                  <a:pt x="863206" y="6063513"/>
                  <a:pt x="1016151" y="6072484"/>
                </a:cubicBezTo>
                <a:close/>
                <a:moveTo>
                  <a:pt x="4968517" y="3411427"/>
                </a:moveTo>
                <a:cubicBezTo>
                  <a:pt x="5005224" y="3413581"/>
                  <a:pt x="5042261" y="3419444"/>
                  <a:pt x="5079176" y="3429280"/>
                </a:cubicBezTo>
                <a:cubicBezTo>
                  <a:pt x="5374488" y="3507975"/>
                  <a:pt x="5550091" y="3811170"/>
                  <a:pt x="5471396" y="4106482"/>
                </a:cubicBezTo>
                <a:cubicBezTo>
                  <a:pt x="5392701" y="4401796"/>
                  <a:pt x="5089508" y="4577399"/>
                  <a:pt x="4794194" y="4498704"/>
                </a:cubicBezTo>
                <a:cubicBezTo>
                  <a:pt x="4498880" y="4420008"/>
                  <a:pt x="4323277" y="4116815"/>
                  <a:pt x="4401974" y="3821503"/>
                </a:cubicBezTo>
                <a:cubicBezTo>
                  <a:pt x="4470833" y="3563104"/>
                  <a:pt x="4711571" y="3396357"/>
                  <a:pt x="4968517" y="3411427"/>
                </a:cubicBezTo>
                <a:close/>
                <a:moveTo>
                  <a:pt x="4362805" y="855055"/>
                </a:moveTo>
                <a:cubicBezTo>
                  <a:pt x="4384656" y="856336"/>
                  <a:pt x="4406701" y="859827"/>
                  <a:pt x="4428674" y="865682"/>
                </a:cubicBezTo>
                <a:cubicBezTo>
                  <a:pt x="4604455" y="912524"/>
                  <a:pt x="4708982" y="1092997"/>
                  <a:pt x="4662139" y="1268778"/>
                </a:cubicBezTo>
                <a:cubicBezTo>
                  <a:pt x="4615296" y="1444559"/>
                  <a:pt x="4434824" y="1549086"/>
                  <a:pt x="4259044" y="1502244"/>
                </a:cubicBezTo>
                <a:cubicBezTo>
                  <a:pt x="4083261" y="1455402"/>
                  <a:pt x="3978736" y="1274928"/>
                  <a:pt x="4025578" y="1099146"/>
                </a:cubicBezTo>
                <a:cubicBezTo>
                  <a:pt x="4066564" y="945337"/>
                  <a:pt x="4209864" y="846084"/>
                  <a:pt x="4362805" y="855055"/>
                </a:cubicBezTo>
                <a:close/>
                <a:moveTo>
                  <a:pt x="0" y="0"/>
                </a:moveTo>
                <a:lnTo>
                  <a:pt x="3267758" y="0"/>
                </a:lnTo>
                <a:lnTo>
                  <a:pt x="3305063" y="63726"/>
                </a:lnTo>
                <a:cubicBezTo>
                  <a:pt x="3369183" y="191635"/>
                  <a:pt x="3406589" y="329370"/>
                  <a:pt x="3406985" y="462295"/>
                </a:cubicBezTo>
                <a:cubicBezTo>
                  <a:pt x="3408485" y="962453"/>
                  <a:pt x="2891543" y="1144904"/>
                  <a:pt x="2970594" y="1557974"/>
                </a:cubicBezTo>
                <a:cubicBezTo>
                  <a:pt x="3032280" y="1880398"/>
                  <a:pt x="3449119" y="2040925"/>
                  <a:pt x="3515337" y="2066142"/>
                </a:cubicBezTo>
                <a:cubicBezTo>
                  <a:pt x="4015284" y="2256630"/>
                  <a:pt x="4332227" y="1913363"/>
                  <a:pt x="4650938" y="2132151"/>
                </a:cubicBezTo>
                <a:cubicBezTo>
                  <a:pt x="4853731" y="2271360"/>
                  <a:pt x="4965324" y="2574996"/>
                  <a:pt x="4897972" y="2795603"/>
                </a:cubicBezTo>
                <a:cubicBezTo>
                  <a:pt x="4830989" y="3014971"/>
                  <a:pt x="4662056" y="3104561"/>
                  <a:pt x="4062979" y="3417553"/>
                </a:cubicBezTo>
                <a:cubicBezTo>
                  <a:pt x="3838920" y="3534602"/>
                  <a:pt x="3512702" y="3705038"/>
                  <a:pt x="3501188" y="3937791"/>
                </a:cubicBezTo>
                <a:cubicBezTo>
                  <a:pt x="3482029" y="4324932"/>
                  <a:pt x="4394257" y="4674655"/>
                  <a:pt x="4449937" y="4695499"/>
                </a:cubicBezTo>
                <a:cubicBezTo>
                  <a:pt x="4884270" y="4858160"/>
                  <a:pt x="5186431" y="4793445"/>
                  <a:pt x="5440291" y="4956658"/>
                </a:cubicBezTo>
                <a:cubicBezTo>
                  <a:pt x="5797237" y="5186171"/>
                  <a:pt x="5933047" y="5687465"/>
                  <a:pt x="5762821" y="6073049"/>
                </a:cubicBezTo>
                <a:cubicBezTo>
                  <a:pt x="5566196" y="6518425"/>
                  <a:pt x="4842241" y="6698608"/>
                  <a:pt x="4438972" y="6432286"/>
                </a:cubicBezTo>
                <a:cubicBezTo>
                  <a:pt x="4148514" y="6240453"/>
                  <a:pt x="4125510" y="5878795"/>
                  <a:pt x="3687617" y="5512601"/>
                </a:cubicBezTo>
                <a:cubicBezTo>
                  <a:pt x="3487248" y="5345038"/>
                  <a:pt x="3330804" y="5214736"/>
                  <a:pt x="3137471" y="5228621"/>
                </a:cubicBezTo>
                <a:cubicBezTo>
                  <a:pt x="2702082" y="5259873"/>
                  <a:pt x="2676865" y="5988253"/>
                  <a:pt x="2219026" y="6103852"/>
                </a:cubicBezTo>
                <a:cubicBezTo>
                  <a:pt x="1741606" y="6224379"/>
                  <a:pt x="1457366" y="5508411"/>
                  <a:pt x="962609" y="5594024"/>
                </a:cubicBezTo>
                <a:cubicBezTo>
                  <a:pt x="494464" y="5675021"/>
                  <a:pt x="474925" y="6363960"/>
                  <a:pt x="9468" y="6709780"/>
                </a:cubicBezTo>
                <a:lnTo>
                  <a:pt x="0" y="671584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BE3DDA-C600-4E5F-EA39-ECE234EC87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4220" y="663960"/>
            <a:ext cx="2987417" cy="3228104"/>
          </a:xfrm>
        </p:spPr>
        <p:txBody>
          <a:bodyPr anchor="b">
            <a:normAutofit/>
          </a:bodyPr>
          <a:lstStyle/>
          <a:p>
            <a:r>
              <a:rPr lang="en-HU" sz="2800" dirty="0"/>
              <a:t>BEVEZETÉS AZ MI VILÁGÁBA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DD5640F-28D4-0C87-4B17-36F92989D7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220" y="4257675"/>
            <a:ext cx="2987417" cy="876300"/>
          </a:xfrm>
        </p:spPr>
        <p:txBody>
          <a:bodyPr anchor="t">
            <a:normAutofit/>
          </a:bodyPr>
          <a:lstStyle/>
          <a:p>
            <a:endParaRPr lang="en-HU" dirty="0"/>
          </a:p>
        </p:txBody>
      </p:sp>
    </p:spTree>
    <p:extLst>
      <p:ext uri="{BB962C8B-B14F-4D97-AF65-F5344CB8AC3E}">
        <p14:creationId xmlns:p14="http://schemas.microsoft.com/office/powerpoint/2010/main" val="895336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7D040-F032-9C35-DF84-A122B908B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HU" dirty="0"/>
              <a:t>Clustering</a:t>
            </a:r>
          </a:p>
        </p:txBody>
      </p:sp>
      <p:pic>
        <p:nvPicPr>
          <p:cNvPr id="4098" name="Picture 2" descr="K-Means Clustering Algorithm - Javatpoint">
            <a:extLst>
              <a:ext uri="{FF2B5EF4-FFF2-40B4-BE49-F238E27FC236}">
                <a16:creationId xmlns:a16="http://schemas.microsoft.com/office/drawing/2014/main" id="{65C19323-1166-5F14-827F-15351659C63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3756" y="2144026"/>
            <a:ext cx="7257167" cy="3654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87571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C515E-6489-19EE-57B0-FED8778732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i="1" dirty="0">
                <a:effectLst/>
                <a:latin typeface="Helvetica" pitchFamily="2" charset="0"/>
              </a:rPr>
              <a:t>Overfitting</a:t>
            </a:r>
            <a:endParaRPr lang="en-HU" dirty="0"/>
          </a:p>
        </p:txBody>
      </p:sp>
      <p:pic>
        <p:nvPicPr>
          <p:cNvPr id="7" name="Content Placeholder 6" descr="Chart, scatter chart&#10;&#10;Description automatically generated">
            <a:extLst>
              <a:ext uri="{FF2B5EF4-FFF2-40B4-BE49-F238E27FC236}">
                <a16:creationId xmlns:a16="http://schemas.microsoft.com/office/drawing/2014/main" id="{4E7CA2D2-E0B0-C1FE-E284-73B07DA22C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34817" y="2433761"/>
            <a:ext cx="8083826" cy="2910542"/>
          </a:xfrm>
        </p:spPr>
      </p:pic>
    </p:spTree>
    <p:extLst>
      <p:ext uri="{BB962C8B-B14F-4D97-AF65-F5344CB8AC3E}">
        <p14:creationId xmlns:p14="http://schemas.microsoft.com/office/powerpoint/2010/main" val="30501117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BF77C0-DCA2-5587-2E72-ED6FF565C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6784"/>
            <a:ext cx="10972800" cy="1325563"/>
          </a:xfrm>
        </p:spPr>
        <p:txBody>
          <a:bodyPr/>
          <a:lstStyle/>
          <a:p>
            <a:r>
              <a:rPr lang="en-HU" sz="3200" dirty="0"/>
              <a:t>MI AZ A MESTERSÉGES INTELLIGENCIA?</a:t>
            </a:r>
            <a:endParaRPr lang="en-H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C23FF8-C2E7-2385-3932-A007D41949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U" dirty="0"/>
          </a:p>
        </p:txBody>
      </p:sp>
    </p:spTree>
    <p:extLst>
      <p:ext uri="{BB962C8B-B14F-4D97-AF65-F5344CB8AC3E}">
        <p14:creationId xmlns:p14="http://schemas.microsoft.com/office/powerpoint/2010/main" val="41647532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9">
            <a:extLst>
              <a:ext uri="{FF2B5EF4-FFF2-40B4-BE49-F238E27FC236}">
                <a16:creationId xmlns:a16="http://schemas.microsoft.com/office/drawing/2014/main" id="{A172EFE5-DDB5-41BC-B3F4-19D747119A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Freeform: Shape 11">
            <a:extLst>
              <a:ext uri="{FF2B5EF4-FFF2-40B4-BE49-F238E27FC236}">
                <a16:creationId xmlns:a16="http://schemas.microsoft.com/office/drawing/2014/main" id="{B77B4CB6-64B7-4C1D-B623-F1EC02FCC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5937866"/>
          </a:xfrm>
          <a:custGeom>
            <a:avLst/>
            <a:gdLst>
              <a:gd name="connsiteX0" fmla="*/ 8930642 w 12192000"/>
              <a:gd name="connsiteY0" fmla="*/ 5494299 h 5937866"/>
              <a:gd name="connsiteX1" fmla="*/ 9143134 w 12192000"/>
              <a:gd name="connsiteY1" fmla="*/ 5616927 h 5937866"/>
              <a:gd name="connsiteX2" fmla="*/ 9043549 w 12192000"/>
              <a:gd name="connsiteY2" fmla="*/ 5914543 h 5937866"/>
              <a:gd name="connsiteX3" fmla="*/ 8745984 w 12192000"/>
              <a:gd name="connsiteY3" fmla="*/ 5814814 h 5937866"/>
              <a:gd name="connsiteX4" fmla="*/ 8845568 w 12192000"/>
              <a:gd name="connsiteY4" fmla="*/ 5517199 h 5937866"/>
              <a:gd name="connsiteX5" fmla="*/ 8930642 w 12192000"/>
              <a:gd name="connsiteY5" fmla="*/ 5494299 h 5937866"/>
              <a:gd name="connsiteX6" fmla="*/ 9842642 w 12192000"/>
              <a:gd name="connsiteY6" fmla="*/ 4939308 h 5937866"/>
              <a:gd name="connsiteX7" fmla="*/ 10272210 w 12192000"/>
              <a:gd name="connsiteY7" fmla="*/ 5187210 h 5937866"/>
              <a:gd name="connsiteX8" fmla="*/ 10070896 w 12192000"/>
              <a:gd name="connsiteY8" fmla="*/ 5788857 h 5937866"/>
              <a:gd name="connsiteX9" fmla="*/ 9469346 w 12192000"/>
              <a:gd name="connsiteY9" fmla="*/ 5587251 h 5937866"/>
              <a:gd name="connsiteX10" fmla="*/ 9670660 w 12192000"/>
              <a:gd name="connsiteY10" fmla="*/ 4985603 h 5937866"/>
              <a:gd name="connsiteX11" fmla="*/ 9842642 w 12192000"/>
              <a:gd name="connsiteY11" fmla="*/ 4939308 h 5937866"/>
              <a:gd name="connsiteX12" fmla="*/ 0 w 12192000"/>
              <a:gd name="connsiteY12" fmla="*/ 0 h 5937866"/>
              <a:gd name="connsiteX13" fmla="*/ 12188952 w 12192000"/>
              <a:gd name="connsiteY13" fmla="*/ 0 h 5937866"/>
              <a:gd name="connsiteX14" fmla="*/ 12188952 w 12192000"/>
              <a:gd name="connsiteY14" fmla="*/ 1220565 h 5937866"/>
              <a:gd name="connsiteX15" fmla="*/ 12192000 w 12192000"/>
              <a:gd name="connsiteY15" fmla="*/ 1220565 h 5937866"/>
              <a:gd name="connsiteX16" fmla="*/ 12192000 w 12192000"/>
              <a:gd name="connsiteY16" fmla="*/ 4590456 h 5937866"/>
              <a:gd name="connsiteX17" fmla="*/ 12124015 w 12192000"/>
              <a:gd name="connsiteY17" fmla="*/ 4631278 h 5937866"/>
              <a:gd name="connsiteX18" fmla="*/ 11077457 w 12192000"/>
              <a:gd name="connsiteY18" fmla="*/ 4722290 h 5937866"/>
              <a:gd name="connsiteX19" fmla="*/ 9867246 w 12192000"/>
              <a:gd name="connsiteY19" fmla="*/ 4572157 h 5937866"/>
              <a:gd name="connsiteX20" fmla="*/ 8994802 w 12192000"/>
              <a:gd name="connsiteY20" fmla="*/ 5098943 h 5937866"/>
              <a:gd name="connsiteX21" fmla="*/ 6994655 w 12192000"/>
              <a:gd name="connsiteY21" fmla="*/ 5556202 h 5937866"/>
              <a:gd name="connsiteX22" fmla="*/ 6287534 w 12192000"/>
              <a:gd name="connsiteY22" fmla="*/ 4934764 h 5937866"/>
              <a:gd name="connsiteX23" fmla="*/ 4392596 w 12192000"/>
              <a:gd name="connsiteY23" fmla="*/ 4612909 h 5937866"/>
              <a:gd name="connsiteX24" fmla="*/ 3014500 w 12192000"/>
              <a:gd name="connsiteY24" fmla="*/ 5320787 h 5937866"/>
              <a:gd name="connsiteX25" fmla="*/ 86414 w 12192000"/>
              <a:gd name="connsiteY25" fmla="*/ 5123870 h 5937866"/>
              <a:gd name="connsiteX26" fmla="*/ 0 w 12192000"/>
              <a:gd name="connsiteY26" fmla="*/ 5061131 h 5937866"/>
              <a:gd name="connsiteX27" fmla="*/ 0 w 12192000"/>
              <a:gd name="connsiteY27" fmla="*/ 3267075 h 5937866"/>
              <a:gd name="connsiteX28" fmla="*/ 0 w 12192000"/>
              <a:gd name="connsiteY28" fmla="*/ 1220565 h 593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2192000" h="5937866">
                <a:moveTo>
                  <a:pt x="8930642" y="5494299"/>
                </a:moveTo>
                <a:cubicBezTo>
                  <a:pt x="9016941" y="5488946"/>
                  <a:pt x="9102130" y="5534635"/>
                  <a:pt x="9143134" y="5616927"/>
                </a:cubicBezTo>
                <a:cubicBezTo>
                  <a:pt x="9197806" y="5726652"/>
                  <a:pt x="9153221" y="5859898"/>
                  <a:pt x="9043549" y="5914543"/>
                </a:cubicBezTo>
                <a:cubicBezTo>
                  <a:pt x="8933879" y="5969187"/>
                  <a:pt x="8800655" y="5924538"/>
                  <a:pt x="8745984" y="5814814"/>
                </a:cubicBezTo>
                <a:cubicBezTo>
                  <a:pt x="8691311" y="5705090"/>
                  <a:pt x="8735897" y="5571844"/>
                  <a:pt x="8845568" y="5517199"/>
                </a:cubicBezTo>
                <a:cubicBezTo>
                  <a:pt x="8872986" y="5503538"/>
                  <a:pt x="8901875" y="5496082"/>
                  <a:pt x="8930642" y="5494299"/>
                </a:cubicBezTo>
                <a:close/>
                <a:moveTo>
                  <a:pt x="9842642" y="4939308"/>
                </a:moveTo>
                <a:cubicBezTo>
                  <a:pt x="10017101" y="4928488"/>
                  <a:pt x="10189318" y="5020851"/>
                  <a:pt x="10272210" y="5187210"/>
                </a:cubicBezTo>
                <a:cubicBezTo>
                  <a:pt x="10382732" y="5409023"/>
                  <a:pt x="10292600" y="5678390"/>
                  <a:pt x="10070896" y="5788857"/>
                </a:cubicBezTo>
                <a:cubicBezTo>
                  <a:pt x="9849191" y="5899325"/>
                  <a:pt x="9579867" y="5809063"/>
                  <a:pt x="9469346" y="5587251"/>
                </a:cubicBezTo>
                <a:cubicBezTo>
                  <a:pt x="9358824" y="5365438"/>
                  <a:pt x="9448956" y="5096071"/>
                  <a:pt x="9670660" y="4985603"/>
                </a:cubicBezTo>
                <a:cubicBezTo>
                  <a:pt x="9726087" y="4957986"/>
                  <a:pt x="9784490" y="4942914"/>
                  <a:pt x="9842642" y="4939308"/>
                </a:cubicBezTo>
                <a:close/>
                <a:moveTo>
                  <a:pt x="0" y="0"/>
                </a:moveTo>
                <a:lnTo>
                  <a:pt x="12188952" y="0"/>
                </a:lnTo>
                <a:lnTo>
                  <a:pt x="12188952" y="1220565"/>
                </a:lnTo>
                <a:lnTo>
                  <a:pt x="12192000" y="1220565"/>
                </a:lnTo>
                <a:lnTo>
                  <a:pt x="12192000" y="4590456"/>
                </a:lnTo>
                <a:lnTo>
                  <a:pt x="12124015" y="4631278"/>
                </a:lnTo>
                <a:cubicBezTo>
                  <a:pt x="11792041" y="4802103"/>
                  <a:pt x="11443617" y="4797817"/>
                  <a:pt x="11077457" y="4722290"/>
                </a:cubicBezTo>
                <a:cubicBezTo>
                  <a:pt x="10679189" y="4640425"/>
                  <a:pt x="10271734" y="4578846"/>
                  <a:pt x="9867246" y="4572157"/>
                </a:cubicBezTo>
                <a:cubicBezTo>
                  <a:pt x="9492336" y="4566176"/>
                  <a:pt x="9239136" y="4846894"/>
                  <a:pt x="8994802" y="5098943"/>
                </a:cubicBezTo>
                <a:cubicBezTo>
                  <a:pt x="8385954" y="5727243"/>
                  <a:pt x="7695268" y="5911307"/>
                  <a:pt x="6994655" y="5556202"/>
                </a:cubicBezTo>
                <a:cubicBezTo>
                  <a:pt x="6722938" y="5418487"/>
                  <a:pt x="6494843" y="5169191"/>
                  <a:pt x="6287534" y="4934764"/>
                </a:cubicBezTo>
                <a:cubicBezTo>
                  <a:pt x="5731733" y="4306056"/>
                  <a:pt x="5043559" y="4288064"/>
                  <a:pt x="4392596" y="4612909"/>
                </a:cubicBezTo>
                <a:cubicBezTo>
                  <a:pt x="3930423" y="4844432"/>
                  <a:pt x="3492022" y="5129169"/>
                  <a:pt x="3014500" y="5320787"/>
                </a:cubicBezTo>
                <a:cubicBezTo>
                  <a:pt x="1977820" y="5738974"/>
                  <a:pt x="973242" y="5720051"/>
                  <a:pt x="86414" y="5123870"/>
                </a:cubicBezTo>
                <a:lnTo>
                  <a:pt x="0" y="5061131"/>
                </a:lnTo>
                <a:lnTo>
                  <a:pt x="0" y="3267075"/>
                </a:lnTo>
                <a:lnTo>
                  <a:pt x="0" y="12205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3D33A2E-8565-7BA2-37BE-6009684D1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5"/>
            <a:ext cx="7010400" cy="833694"/>
          </a:xfrm>
        </p:spPr>
        <p:txBody>
          <a:bodyPr anchor="t">
            <a:normAutofit/>
          </a:bodyPr>
          <a:lstStyle/>
          <a:p>
            <a:r>
              <a:rPr lang="en-HU" dirty="0"/>
              <a:t>MIRE HASZNÁLJUK?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A2117-4D18-8526-C355-E9306E57F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2226123"/>
            <a:ext cx="6616149" cy="2466989"/>
          </a:xfrm>
        </p:spPr>
        <p:txBody>
          <a:bodyPr anchor="t">
            <a:normAutofit fontScale="85000" lnSpcReduction="10000"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HU" dirty="0"/>
              <a:t>Üzleti elemzés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HU" dirty="0"/>
              <a:t>Vásárlói szokások elemzése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HU" dirty="0"/>
              <a:t>Social media elemzés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HU" dirty="0"/>
              <a:t>Szöveg elemzés, fordítás, generálás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HU" dirty="0"/>
              <a:t>Szenzoradatok elemzése</a:t>
            </a:r>
          </a:p>
          <a:p>
            <a:endParaRPr lang="en-HU" dirty="0"/>
          </a:p>
        </p:txBody>
      </p:sp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0C6475C9-84EE-2D77-88D3-80A84D084C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7546" y="4248348"/>
            <a:ext cx="1511334" cy="1944268"/>
          </a:xfrm>
          <a:prstGeom prst="rect">
            <a:avLst/>
          </a:prstGeom>
        </p:spPr>
      </p:pic>
      <p:pic>
        <p:nvPicPr>
          <p:cNvPr id="1026" name="Picture 2" descr="What is business analytics? Using data to improve business outcomes | CIO">
            <a:extLst>
              <a:ext uri="{FF2B5EF4-FFF2-40B4-BE49-F238E27FC236}">
                <a16:creationId xmlns:a16="http://schemas.microsoft.com/office/drawing/2014/main" id="{90DA1F40-982B-2538-6735-B97BB69B9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78893" y="766025"/>
            <a:ext cx="2856397" cy="1902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picture containing diagram&#10;&#10;Description automatically generated">
            <a:extLst>
              <a:ext uri="{FF2B5EF4-FFF2-40B4-BE49-F238E27FC236}">
                <a16:creationId xmlns:a16="http://schemas.microsoft.com/office/drawing/2014/main" id="{45A8593E-6E4B-11E1-EF82-4B7C3E2418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1797" y="4682874"/>
            <a:ext cx="4716207" cy="1764493"/>
          </a:xfrm>
          <a:prstGeom prst="rect">
            <a:avLst/>
          </a:prstGeom>
        </p:spPr>
      </p:pic>
      <p:pic>
        <p:nvPicPr>
          <p:cNvPr id="23" name="Picture 22" descr="A picture containing circle&#10;&#10;Description automatically generated">
            <a:extLst>
              <a:ext uri="{FF2B5EF4-FFF2-40B4-BE49-F238E27FC236}">
                <a16:creationId xmlns:a16="http://schemas.microsoft.com/office/drawing/2014/main" id="{530A8205-7972-9657-3456-590CCDC038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91388" y="2992123"/>
            <a:ext cx="3729294" cy="884100"/>
          </a:xfrm>
          <a:prstGeom prst="rect">
            <a:avLst/>
          </a:prstGeom>
        </p:spPr>
      </p:pic>
      <p:pic>
        <p:nvPicPr>
          <p:cNvPr id="1028" name="Picture 4" descr="Sensor - Free technology icons">
            <a:extLst>
              <a:ext uri="{FF2B5EF4-FFF2-40B4-BE49-F238E27FC236}">
                <a16:creationId xmlns:a16="http://schemas.microsoft.com/office/drawing/2014/main" id="{186A01CA-C375-7C82-1791-FF402AA312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69872" y="3717449"/>
            <a:ext cx="1865419" cy="18654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11154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33A2E-8565-7BA2-37BE-6009684D1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557785"/>
            <a:ext cx="7010400" cy="833694"/>
          </a:xfrm>
        </p:spPr>
        <p:txBody>
          <a:bodyPr anchor="t">
            <a:normAutofit/>
          </a:bodyPr>
          <a:lstStyle/>
          <a:p>
            <a:r>
              <a:rPr lang="en-HU" dirty="0"/>
              <a:t>MIRE HASZNÁLJUK?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A2117-4D18-8526-C355-E9306E57FE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680" y="2363613"/>
            <a:ext cx="6616149" cy="2402811"/>
          </a:xfrm>
        </p:spPr>
        <p:txBody>
          <a:bodyPr anchor="t">
            <a:norm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HU" dirty="0"/>
              <a:t>Kép és videóelemzés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HU" dirty="0"/>
              <a:t>Orvosi informatika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HU" dirty="0"/>
              <a:t>Gyógyszerkutatás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Hiba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csalás</a:t>
            </a:r>
            <a:r>
              <a:rPr lang="en-GB" dirty="0"/>
              <a:t> </a:t>
            </a:r>
            <a:r>
              <a:rPr lang="en-GB" dirty="0" err="1"/>
              <a:t>kiszűrésére</a:t>
            </a:r>
            <a:endParaRPr lang="en-HU" dirty="0"/>
          </a:p>
          <a:p>
            <a:endParaRPr lang="en-HU" dirty="0"/>
          </a:p>
        </p:txBody>
      </p:sp>
      <p:pic>
        <p:nvPicPr>
          <p:cNvPr id="4" name="Content Placeholder 4" descr="Logo&#10;&#10;Description automatically generated with medium confidence">
            <a:extLst>
              <a:ext uri="{FF2B5EF4-FFF2-40B4-BE49-F238E27FC236}">
                <a16:creationId xmlns:a16="http://schemas.microsoft.com/office/drawing/2014/main" id="{776EEBE0-A426-CA19-37E1-B35D0B64D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7429" y="5812212"/>
            <a:ext cx="2091576" cy="67497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882D90-1B9E-23DA-1A20-1499875D6D70}"/>
              </a:ext>
            </a:extLst>
          </p:cNvPr>
          <p:cNvSpPr txBox="1"/>
          <p:nvPr/>
        </p:nvSpPr>
        <p:spPr>
          <a:xfrm>
            <a:off x="705680" y="5147240"/>
            <a:ext cx="60926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HU" b="1" dirty="0"/>
              <a:t>Nagy mennyiségű adat feldolgozására, információ kinyerésre</a:t>
            </a:r>
          </a:p>
          <a:p>
            <a:endParaRPr lang="en-HU" dirty="0"/>
          </a:p>
        </p:txBody>
      </p:sp>
      <p:pic>
        <p:nvPicPr>
          <p:cNvPr id="2050" name="Picture 2" descr="DALL-E Online Generator - The Next Generation AI Image Generator From Text  - NightCafe Creator">
            <a:extLst>
              <a:ext uri="{FF2B5EF4-FFF2-40B4-BE49-F238E27FC236}">
                <a16:creationId xmlns:a16="http://schemas.microsoft.com/office/drawing/2014/main" id="{B105A0CF-E7ED-B89D-11EB-6186A64DFC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27429" y="3720636"/>
            <a:ext cx="2091576" cy="20915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enn Medicine Study Reveals Imaging Approach with Potential to Detect Lung  Cancer Earlier, at the Cellular Level - Penn Medicine">
            <a:extLst>
              <a:ext uri="{FF2B5EF4-FFF2-40B4-BE49-F238E27FC236}">
                <a16:creationId xmlns:a16="http://schemas.microsoft.com/office/drawing/2014/main" id="{48C711ED-0AE9-E6D8-7E99-F18A7F22B0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3532" y="1222042"/>
            <a:ext cx="1993448" cy="13117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icture containing text, mammal&#10;&#10;Description automatically generated">
            <a:extLst>
              <a:ext uri="{FF2B5EF4-FFF2-40B4-BE49-F238E27FC236}">
                <a16:creationId xmlns:a16="http://schemas.microsoft.com/office/drawing/2014/main" id="{09382947-4429-611D-2CE8-2070CBB2651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5151" y="557785"/>
            <a:ext cx="1854200" cy="2019300"/>
          </a:xfrm>
          <a:prstGeom prst="rect">
            <a:avLst/>
          </a:prstGeom>
        </p:spPr>
      </p:pic>
      <p:pic>
        <p:nvPicPr>
          <p:cNvPr id="2054" name="Picture 6" descr="Hatóanyag Info - Hatóanyag Info">
            <a:extLst>
              <a:ext uri="{FF2B5EF4-FFF2-40B4-BE49-F238E27FC236}">
                <a16:creationId xmlns:a16="http://schemas.microsoft.com/office/drawing/2014/main" id="{644C8FD0-EB5A-86A7-41DC-C1940F02B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9178" y="2763443"/>
            <a:ext cx="3198166" cy="14846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Icon&#10;&#10;Description automatically generated with low confidence">
            <a:extLst>
              <a:ext uri="{FF2B5EF4-FFF2-40B4-BE49-F238E27FC236}">
                <a16:creationId xmlns:a16="http://schemas.microsoft.com/office/drawing/2014/main" id="{556B3A1A-DFFF-A399-1375-BA769F58EF3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70316" y="4731765"/>
            <a:ext cx="2533650" cy="156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3884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Background Fill">
            <a:extLst>
              <a:ext uri="{FF2B5EF4-FFF2-40B4-BE49-F238E27FC236}">
                <a16:creationId xmlns:a16="http://schemas.microsoft.com/office/drawing/2014/main" id="{B937640E-EF7A-4A6C-A950-D12B7D5C92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4471701-3392-4423-9BBA-6C527C5CB5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solidFill>
            <a:srgbClr val="AEAEAE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99D76E52-D962-40CA-BF38-0872E0A21A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377"/>
            <a:ext cx="10547975" cy="6467097"/>
          </a:xfrm>
          <a:custGeom>
            <a:avLst/>
            <a:gdLst>
              <a:gd name="connsiteX0" fmla="*/ 2504457 w 8648699"/>
              <a:gd name="connsiteY0" fmla="*/ 3933023 h 5302627"/>
              <a:gd name="connsiteX1" fmla="*/ 2800662 w 8648699"/>
              <a:gd name="connsiteY1" fmla="*/ 4229228 h 5302627"/>
              <a:gd name="connsiteX2" fmla="*/ 2504457 w 8648699"/>
              <a:gd name="connsiteY2" fmla="*/ 4525434 h 5302627"/>
              <a:gd name="connsiteX3" fmla="*/ 2208251 w 8648699"/>
              <a:gd name="connsiteY3" fmla="*/ 4229228 h 5302627"/>
              <a:gd name="connsiteX4" fmla="*/ 2504457 w 8648699"/>
              <a:gd name="connsiteY4" fmla="*/ 3933023 h 5302627"/>
              <a:gd name="connsiteX5" fmla="*/ 69505 w 8648699"/>
              <a:gd name="connsiteY5" fmla="*/ 1036657 h 5302627"/>
              <a:gd name="connsiteX6" fmla="*/ 452007 w 8648699"/>
              <a:gd name="connsiteY6" fmla="*/ 1419158 h 5302627"/>
              <a:gd name="connsiteX7" fmla="*/ 69505 w 8648699"/>
              <a:gd name="connsiteY7" fmla="*/ 1801660 h 5302627"/>
              <a:gd name="connsiteX8" fmla="*/ 0 w 8648699"/>
              <a:gd name="connsiteY8" fmla="*/ 1794654 h 5302627"/>
              <a:gd name="connsiteX9" fmla="*/ 0 w 8648699"/>
              <a:gd name="connsiteY9" fmla="*/ 1043663 h 5302627"/>
              <a:gd name="connsiteX10" fmla="*/ 7016675 w 8648699"/>
              <a:gd name="connsiteY10" fmla="*/ 0 h 5302627"/>
              <a:gd name="connsiteX11" fmla="*/ 7780099 w 8648699"/>
              <a:gd name="connsiteY11" fmla="*/ 0 h 5302627"/>
              <a:gd name="connsiteX12" fmla="*/ 7773118 w 8648699"/>
              <a:gd name="connsiteY12" fmla="*/ 69249 h 5302627"/>
              <a:gd name="connsiteX13" fmla="*/ 7398387 w 8648699"/>
              <a:gd name="connsiteY13" fmla="*/ 374663 h 5302627"/>
              <a:gd name="connsiteX14" fmla="*/ 7023656 w 8648699"/>
              <a:gd name="connsiteY14" fmla="*/ 69249 h 5302627"/>
              <a:gd name="connsiteX15" fmla="*/ 0 w 8648699"/>
              <a:gd name="connsiteY15" fmla="*/ 0 h 5302627"/>
              <a:gd name="connsiteX16" fmla="*/ 6294179 w 8648699"/>
              <a:gd name="connsiteY16" fmla="*/ 0 h 5302627"/>
              <a:gd name="connsiteX17" fmla="*/ 6365011 w 8648699"/>
              <a:gd name="connsiteY17" fmla="*/ 98436 h 5302627"/>
              <a:gd name="connsiteX18" fmla="*/ 6465592 w 8648699"/>
              <a:gd name="connsiteY18" fmla="*/ 282106 h 5302627"/>
              <a:gd name="connsiteX19" fmla="*/ 6902743 w 8648699"/>
              <a:gd name="connsiteY19" fmla="*/ 796697 h 5302627"/>
              <a:gd name="connsiteX20" fmla="*/ 7694396 w 8648699"/>
              <a:gd name="connsiteY20" fmla="*/ 957015 h 5302627"/>
              <a:gd name="connsiteX21" fmla="*/ 8332550 w 8648699"/>
              <a:gd name="connsiteY21" fmla="*/ 1234423 h 5302627"/>
              <a:gd name="connsiteX22" fmla="*/ 8647293 w 8648699"/>
              <a:gd name="connsiteY22" fmla="*/ 2231590 h 5302627"/>
              <a:gd name="connsiteX23" fmla="*/ 8589037 w 8648699"/>
              <a:gd name="connsiteY23" fmla="*/ 2743986 h 5302627"/>
              <a:gd name="connsiteX24" fmla="*/ 6453687 w 8648699"/>
              <a:gd name="connsiteY24" fmla="*/ 3925051 h 5302627"/>
              <a:gd name="connsiteX25" fmla="*/ 5484031 w 8648699"/>
              <a:gd name="connsiteY25" fmla="*/ 4456750 h 5302627"/>
              <a:gd name="connsiteX26" fmla="*/ 5328450 w 8648699"/>
              <a:gd name="connsiteY26" fmla="*/ 4943717 h 5302627"/>
              <a:gd name="connsiteX27" fmla="*/ 4105081 w 8648699"/>
              <a:gd name="connsiteY27" fmla="*/ 5103111 h 5302627"/>
              <a:gd name="connsiteX28" fmla="*/ 3701337 w 8648699"/>
              <a:gd name="connsiteY28" fmla="*/ 4617069 h 5302627"/>
              <a:gd name="connsiteX29" fmla="*/ 3039141 w 8648699"/>
              <a:gd name="connsiteY29" fmla="*/ 3869685 h 5302627"/>
              <a:gd name="connsiteX30" fmla="*/ 1904079 w 8648699"/>
              <a:gd name="connsiteY30" fmla="*/ 3703935 h 5302627"/>
              <a:gd name="connsiteX31" fmla="*/ 613090 w 8648699"/>
              <a:gd name="connsiteY31" fmla="*/ 3502814 h 5302627"/>
              <a:gd name="connsiteX32" fmla="*/ 236971 w 8648699"/>
              <a:gd name="connsiteY32" fmla="*/ 2379773 h 5302627"/>
              <a:gd name="connsiteX33" fmla="*/ 648691 w 8648699"/>
              <a:gd name="connsiteY33" fmla="*/ 1707520 h 5302627"/>
              <a:gd name="connsiteX34" fmla="*/ 625574 w 8648699"/>
              <a:gd name="connsiteY34" fmla="*/ 1098146 h 5302627"/>
              <a:gd name="connsiteX35" fmla="*/ 151668 w 8648699"/>
              <a:gd name="connsiteY35" fmla="*/ 513972 h 5302627"/>
              <a:gd name="connsiteX36" fmla="*/ 28936 w 8648699"/>
              <a:gd name="connsiteY36" fmla="*/ 363239 h 5302627"/>
              <a:gd name="connsiteX37" fmla="*/ 0 w 8648699"/>
              <a:gd name="connsiteY37" fmla="*/ 316565 h 5302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8648699" h="5302627">
                <a:moveTo>
                  <a:pt x="2504457" y="3933023"/>
                </a:moveTo>
                <a:cubicBezTo>
                  <a:pt x="2668046" y="3933023"/>
                  <a:pt x="2800662" y="4065639"/>
                  <a:pt x="2800662" y="4229228"/>
                </a:cubicBezTo>
                <a:cubicBezTo>
                  <a:pt x="2800662" y="4392818"/>
                  <a:pt x="2668046" y="4525434"/>
                  <a:pt x="2504457" y="4525434"/>
                </a:cubicBezTo>
                <a:cubicBezTo>
                  <a:pt x="2340867" y="4525434"/>
                  <a:pt x="2208251" y="4392818"/>
                  <a:pt x="2208251" y="4229228"/>
                </a:cubicBezTo>
                <a:cubicBezTo>
                  <a:pt x="2208251" y="4065639"/>
                  <a:pt x="2340867" y="3933023"/>
                  <a:pt x="2504457" y="3933023"/>
                </a:cubicBezTo>
                <a:close/>
                <a:moveTo>
                  <a:pt x="69505" y="1036657"/>
                </a:moveTo>
                <a:cubicBezTo>
                  <a:pt x="280754" y="1036657"/>
                  <a:pt x="452007" y="1207909"/>
                  <a:pt x="452007" y="1419158"/>
                </a:cubicBezTo>
                <a:cubicBezTo>
                  <a:pt x="452007" y="1630408"/>
                  <a:pt x="280754" y="1801660"/>
                  <a:pt x="69505" y="1801660"/>
                </a:cubicBezTo>
                <a:lnTo>
                  <a:pt x="0" y="1794654"/>
                </a:lnTo>
                <a:lnTo>
                  <a:pt x="0" y="1043663"/>
                </a:lnTo>
                <a:close/>
                <a:moveTo>
                  <a:pt x="7016675" y="0"/>
                </a:moveTo>
                <a:lnTo>
                  <a:pt x="7780099" y="0"/>
                </a:lnTo>
                <a:lnTo>
                  <a:pt x="7773118" y="69249"/>
                </a:lnTo>
                <a:cubicBezTo>
                  <a:pt x="7737451" y="243548"/>
                  <a:pt x="7583231" y="374663"/>
                  <a:pt x="7398387" y="374663"/>
                </a:cubicBezTo>
                <a:cubicBezTo>
                  <a:pt x="7213544" y="374663"/>
                  <a:pt x="7059323" y="243548"/>
                  <a:pt x="7023656" y="69249"/>
                </a:cubicBezTo>
                <a:close/>
                <a:moveTo>
                  <a:pt x="0" y="0"/>
                </a:moveTo>
                <a:lnTo>
                  <a:pt x="6294179" y="0"/>
                </a:lnTo>
                <a:lnTo>
                  <a:pt x="6365011" y="98436"/>
                </a:lnTo>
                <a:cubicBezTo>
                  <a:pt x="6400768" y="155469"/>
                  <a:pt x="6434312" y="216741"/>
                  <a:pt x="6465592" y="282106"/>
                </a:cubicBezTo>
                <a:cubicBezTo>
                  <a:pt x="6566037" y="491894"/>
                  <a:pt x="6666020" y="721566"/>
                  <a:pt x="6902743" y="796697"/>
                </a:cubicBezTo>
                <a:cubicBezTo>
                  <a:pt x="7158189" y="877608"/>
                  <a:pt x="7427043" y="924651"/>
                  <a:pt x="7694396" y="957015"/>
                </a:cubicBezTo>
                <a:cubicBezTo>
                  <a:pt x="7940248" y="986605"/>
                  <a:pt x="8159979" y="1057229"/>
                  <a:pt x="8332550" y="1234423"/>
                </a:cubicBezTo>
                <a:cubicBezTo>
                  <a:pt x="8603138" y="1512294"/>
                  <a:pt x="8658851" y="1860210"/>
                  <a:pt x="8647293" y="2231590"/>
                </a:cubicBezTo>
                <a:cubicBezTo>
                  <a:pt x="8629145" y="2403353"/>
                  <a:pt x="8638277" y="2582279"/>
                  <a:pt x="8589037" y="2743986"/>
                </a:cubicBezTo>
                <a:cubicBezTo>
                  <a:pt x="8301458" y="3687636"/>
                  <a:pt x="7538354" y="4241181"/>
                  <a:pt x="6453687" y="3925051"/>
                </a:cubicBezTo>
                <a:cubicBezTo>
                  <a:pt x="6080573" y="3817210"/>
                  <a:pt x="5567715" y="3967010"/>
                  <a:pt x="5484031" y="4456750"/>
                </a:cubicBezTo>
                <a:cubicBezTo>
                  <a:pt x="5455596" y="4624120"/>
                  <a:pt x="5418146" y="4805013"/>
                  <a:pt x="5328450" y="4943717"/>
                </a:cubicBezTo>
                <a:cubicBezTo>
                  <a:pt x="5126059" y="5255917"/>
                  <a:pt x="4482009" y="5484548"/>
                  <a:pt x="4105081" y="5103111"/>
                </a:cubicBezTo>
                <a:cubicBezTo>
                  <a:pt x="3957593" y="4953889"/>
                  <a:pt x="3837498" y="4777850"/>
                  <a:pt x="3701337" y="4617069"/>
                </a:cubicBezTo>
                <a:cubicBezTo>
                  <a:pt x="3485305" y="4362316"/>
                  <a:pt x="3302331" y="4060173"/>
                  <a:pt x="3039141" y="3869685"/>
                </a:cubicBezTo>
                <a:cubicBezTo>
                  <a:pt x="2713878" y="3634583"/>
                  <a:pt x="2294068" y="3664866"/>
                  <a:pt x="1904079" y="3703935"/>
                </a:cubicBezTo>
                <a:cubicBezTo>
                  <a:pt x="1453058" y="3749245"/>
                  <a:pt x="1020302" y="3739998"/>
                  <a:pt x="613090" y="3502814"/>
                </a:cubicBezTo>
                <a:cubicBezTo>
                  <a:pt x="116530" y="3213615"/>
                  <a:pt x="35156" y="2799815"/>
                  <a:pt x="236971" y="2379773"/>
                </a:cubicBezTo>
                <a:cubicBezTo>
                  <a:pt x="350131" y="2144206"/>
                  <a:pt x="510680" y="1931411"/>
                  <a:pt x="648691" y="1707520"/>
                </a:cubicBezTo>
                <a:cubicBezTo>
                  <a:pt x="773871" y="1503742"/>
                  <a:pt x="769826" y="1286438"/>
                  <a:pt x="625574" y="1098146"/>
                </a:cubicBezTo>
                <a:cubicBezTo>
                  <a:pt x="472999" y="899107"/>
                  <a:pt x="321119" y="698218"/>
                  <a:pt x="151668" y="513972"/>
                </a:cubicBezTo>
                <a:cubicBezTo>
                  <a:pt x="105932" y="464255"/>
                  <a:pt x="65115" y="413944"/>
                  <a:pt x="28936" y="363239"/>
                </a:cubicBezTo>
                <a:lnTo>
                  <a:pt x="0" y="31656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7C939A-105D-BCC6-4793-04F8D1328F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356" y="654628"/>
            <a:ext cx="7382703" cy="776607"/>
          </a:xfrm>
        </p:spPr>
        <p:txBody>
          <a:bodyPr anchor="t">
            <a:normAutofit/>
          </a:bodyPr>
          <a:lstStyle/>
          <a:p>
            <a:r>
              <a:rPr lang="en-HU" dirty="0"/>
              <a:t>MILYEN RÉSZEI VANNAK?</a:t>
            </a:r>
          </a:p>
        </p:txBody>
      </p:sp>
      <p:pic>
        <p:nvPicPr>
          <p:cNvPr id="3078" name="Picture 6" descr="Artificial Intelligence, Machine Learning, and Deep Learning: Same context,  Different concepts - Master Intelligence Economique et Stratégies  Compétitives">
            <a:extLst>
              <a:ext uri="{FF2B5EF4-FFF2-40B4-BE49-F238E27FC236}">
                <a16:creationId xmlns:a16="http://schemas.microsoft.com/office/drawing/2014/main" id="{EAA9E832-1410-417F-0AB6-C7C2DE8A91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003"/>
          <a:stretch/>
        </p:blipFill>
        <p:spPr bwMode="auto">
          <a:xfrm>
            <a:off x="2594491" y="1974746"/>
            <a:ext cx="7382703" cy="40018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8291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9C6C2-E8ED-0CBD-ADBF-7F3AB3AAE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715262"/>
            <a:ext cx="10972800" cy="876182"/>
          </a:xfrm>
        </p:spPr>
        <p:txBody>
          <a:bodyPr/>
          <a:lstStyle/>
          <a:p>
            <a:r>
              <a:rPr lang="en-HU" dirty="0"/>
              <a:t>A KDD FOLYAMATA</a:t>
            </a:r>
          </a:p>
        </p:txBody>
      </p:sp>
      <p:pic>
        <p:nvPicPr>
          <p:cNvPr id="9" name="Content Placeholder 8" descr="Diagram&#10;&#10;Description automatically generated">
            <a:extLst>
              <a:ext uri="{FF2B5EF4-FFF2-40B4-BE49-F238E27FC236}">
                <a16:creationId xmlns:a16="http://schemas.microsoft.com/office/drawing/2014/main" id="{432B3242-2C22-57C4-AEE5-8FBE2B4A7C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46419" y="2082688"/>
            <a:ext cx="9570096" cy="4360568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6E149AF-A36B-BE93-626E-52A4AF160B71}"/>
              </a:ext>
            </a:extLst>
          </p:cNvPr>
          <p:cNvSpPr txBox="1"/>
          <p:nvPr/>
        </p:nvSpPr>
        <p:spPr>
          <a:xfrm>
            <a:off x="609600" y="1655011"/>
            <a:ext cx="4853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i="1" dirty="0">
                <a:effectLst/>
                <a:latin typeface="Helvetica" pitchFamily="2" charset="0"/>
              </a:rPr>
              <a:t>Knowledge Discovery from Database (KDD)</a:t>
            </a:r>
            <a:endParaRPr lang="en-GB" dirty="0">
              <a:effectLst/>
              <a:latin typeface="Helvetica" pitchFamily="2" charset="0"/>
            </a:endParaRPr>
          </a:p>
          <a:p>
            <a:endParaRPr lang="en-HU" dirty="0"/>
          </a:p>
        </p:txBody>
      </p:sp>
    </p:spTree>
    <p:extLst>
      <p:ext uri="{BB962C8B-B14F-4D97-AF65-F5344CB8AC3E}">
        <p14:creationId xmlns:p14="http://schemas.microsoft.com/office/powerpoint/2010/main" val="2064335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16624B-9A65-74DE-BEF8-E7E685D81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effectLst/>
                <a:latin typeface="Helvetica" pitchFamily="2" charset="0"/>
              </a:rPr>
              <a:t>Supervised/Unsupervised Learning</a:t>
            </a:r>
            <a:endParaRPr lang="en-H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6B538E-80F0-3173-EBA1-5138FC3C43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U"/>
          </a:p>
        </p:txBody>
      </p:sp>
      <p:pic>
        <p:nvPicPr>
          <p:cNvPr id="4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C75A4A71-976F-24A0-F030-4A4DD2C11C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0228" y="2106613"/>
            <a:ext cx="7971544" cy="403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0023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B6E63-38DA-CED3-F16C-5A7C2B36B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effectLst/>
                <a:latin typeface="Helvetica" pitchFamily="2" charset="0"/>
              </a:rPr>
              <a:t>Classification</a:t>
            </a:r>
            <a:endParaRPr lang="en-HU" dirty="0"/>
          </a:p>
        </p:txBody>
      </p:sp>
      <p:pic>
        <p:nvPicPr>
          <p:cNvPr id="9" name="Content Placeholder 8" descr="Timeline&#10;&#10;Description automatically generated">
            <a:extLst>
              <a:ext uri="{FF2B5EF4-FFF2-40B4-BE49-F238E27FC236}">
                <a16:creationId xmlns:a16="http://schemas.microsoft.com/office/drawing/2014/main" id="{8AC9B4F6-242E-DB04-CD6C-FBC7110152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55926" y="2106613"/>
            <a:ext cx="8080148" cy="4035425"/>
          </a:xfrm>
        </p:spPr>
      </p:pic>
    </p:spTree>
    <p:extLst>
      <p:ext uri="{BB962C8B-B14F-4D97-AF65-F5344CB8AC3E}">
        <p14:creationId xmlns:p14="http://schemas.microsoft.com/office/powerpoint/2010/main" val="10947030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B6E63-38DA-CED3-F16C-5A7C2B36B2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>
                <a:effectLst/>
                <a:latin typeface="Helvetica" pitchFamily="2" charset="0"/>
              </a:rPr>
              <a:t>Classification</a:t>
            </a:r>
            <a:endParaRPr lang="en-HU" dirty="0"/>
          </a:p>
        </p:txBody>
      </p:sp>
      <p:pic>
        <p:nvPicPr>
          <p:cNvPr id="6" name="Content Placeholder 5" descr="Diagram&#10;&#10;Description automatically generated with low confidence">
            <a:extLst>
              <a:ext uri="{FF2B5EF4-FFF2-40B4-BE49-F238E27FC236}">
                <a16:creationId xmlns:a16="http://schemas.microsoft.com/office/drawing/2014/main" id="{DDD327AB-5EF7-9550-6753-E7DFFB0BF7A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5847" y="2066856"/>
            <a:ext cx="6621453" cy="4035425"/>
          </a:xfrm>
        </p:spPr>
      </p:pic>
    </p:spTree>
    <p:extLst>
      <p:ext uri="{BB962C8B-B14F-4D97-AF65-F5344CB8AC3E}">
        <p14:creationId xmlns:p14="http://schemas.microsoft.com/office/powerpoint/2010/main" val="3602750341"/>
      </p:ext>
    </p:extLst>
  </p:cSld>
  <p:clrMapOvr>
    <a:masterClrMapping/>
  </p:clrMapOvr>
</p:sld>
</file>

<file path=ppt/theme/theme1.xml><?xml version="1.0" encoding="utf-8"?>
<a:theme xmlns:a="http://schemas.openxmlformats.org/drawingml/2006/main" name="SplashVTI">
  <a:themeElements>
    <a:clrScheme name="AnalogousFromDarkSeedLeftStep">
      <a:dk1>
        <a:srgbClr val="000000"/>
      </a:dk1>
      <a:lt1>
        <a:srgbClr val="FFFFFF"/>
      </a:lt1>
      <a:dk2>
        <a:srgbClr val="301B27"/>
      </a:dk2>
      <a:lt2>
        <a:srgbClr val="F0F3F3"/>
      </a:lt2>
      <a:accent1>
        <a:srgbClr val="C34D5F"/>
      </a:accent1>
      <a:accent2>
        <a:srgbClr val="B13B7F"/>
      </a:accent2>
      <a:accent3>
        <a:srgbClr val="C34DC2"/>
      </a:accent3>
      <a:accent4>
        <a:srgbClr val="813BB1"/>
      </a:accent4>
      <a:accent5>
        <a:srgbClr val="614DC3"/>
      </a:accent5>
      <a:accent6>
        <a:srgbClr val="3B57B1"/>
      </a:accent6>
      <a:hlink>
        <a:srgbClr val="7C55C6"/>
      </a:hlink>
      <a:folHlink>
        <a:srgbClr val="7F7F7F"/>
      </a:folHlink>
    </a:clrScheme>
    <a:fontScheme name="Custom 23">
      <a:majorFont>
        <a:latin typeface="Posterama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plashVTI" id="{CD38C481-21EC-466B-953B-A1440B42712A}" vid="{D3E4813C-1D98-48C2-AF59-2D0D78E2550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13231</TotalTime>
  <Words>155</Words>
  <Application>Microsoft Macintosh PowerPoint</Application>
  <PresentationFormat>Widescreen</PresentationFormat>
  <Paragraphs>52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Avenir Next LT Pro</vt:lpstr>
      <vt:lpstr>Calibri</vt:lpstr>
      <vt:lpstr>Helvetica</vt:lpstr>
      <vt:lpstr>Posterama</vt:lpstr>
      <vt:lpstr>SplashVTI</vt:lpstr>
      <vt:lpstr>BEVEZETÉS AZ MI VILÁGÁBA</vt:lpstr>
      <vt:lpstr>MI AZ A MESTERSÉGES INTELLIGENCIA?</vt:lpstr>
      <vt:lpstr>MIRE HASZNÁLJUK?</vt:lpstr>
      <vt:lpstr>MIRE HASZNÁLJUK?</vt:lpstr>
      <vt:lpstr>MILYEN RÉSZEI VANNAK?</vt:lpstr>
      <vt:lpstr>A KDD FOLYAMATA</vt:lpstr>
      <vt:lpstr>Supervised/Unsupervised Learning</vt:lpstr>
      <vt:lpstr>Classification</vt:lpstr>
      <vt:lpstr>Classification</vt:lpstr>
      <vt:lpstr>Clustering</vt:lpstr>
      <vt:lpstr>Overfitting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BEVEZETÉS AZ MI VILÁGÁBA</dc:title>
  <dc:creator>Tárnok Márton</dc:creator>
  <cp:lastModifiedBy>Tárnok Márton</cp:lastModifiedBy>
  <cp:revision>5</cp:revision>
  <dcterms:created xsi:type="dcterms:W3CDTF">2023-03-20T20:17:04Z</dcterms:created>
  <dcterms:modified xsi:type="dcterms:W3CDTF">2024-02-16T11:52:53Z</dcterms:modified>
</cp:coreProperties>
</file>

<file path=docProps/thumbnail.jpeg>
</file>